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57" r:id="rId3"/>
    <p:sldId id="272" r:id="rId4"/>
    <p:sldId id="279" r:id="rId5"/>
    <p:sldId id="259" r:id="rId6"/>
    <p:sldId id="260" r:id="rId7"/>
    <p:sldId id="262" r:id="rId8"/>
    <p:sldId id="263" r:id="rId9"/>
    <p:sldId id="264" r:id="rId10"/>
    <p:sldId id="265" r:id="rId11"/>
    <p:sldId id="266" r:id="rId12"/>
    <p:sldId id="267" r:id="rId13"/>
    <p:sldId id="268" r:id="rId14"/>
    <p:sldId id="270" r:id="rId15"/>
    <p:sldId id="271" r:id="rId16"/>
    <p:sldId id="269" r:id="rId17"/>
    <p:sldId id="273" r:id="rId18"/>
    <p:sldId id="274" r:id="rId19"/>
    <p:sldId id="275" r:id="rId20"/>
    <p:sldId id="276" r:id="rId21"/>
    <p:sldId id="277" r:id="rId22"/>
    <p:sldId id="278" r:id="rId23"/>
    <p:sldId id="280" r:id="rId24"/>
    <p:sldId id="281" r:id="rId25"/>
    <p:sldId id="282" r:id="rId26"/>
    <p:sldId id="283" r:id="rId27"/>
    <p:sldId id="284" r:id="rId28"/>
    <p:sldId id="285" r:id="rId29"/>
    <p:sldId id="286" r:id="rId30"/>
    <p:sldId id="287" r:id="rId31"/>
    <p:sldId id="288" r:id="rId32"/>
    <p:sldId id="289" r:id="rId33"/>
    <p:sldId id="290"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236"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D48C441A-DC63-49B2-BC59-2EA3DC634CEF}" type="datetimeFigureOut">
              <a:rPr lang="en-US" smtClean="0"/>
              <a:t>4/14/2013</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FCEF705B-1408-499D-B343-4A3DB26C4CAA}"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48C441A-DC63-49B2-BC59-2EA3DC634CEF}" type="datetimeFigureOut">
              <a:rPr lang="en-US" smtClean="0"/>
              <a:t>4/14/2013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CEF705B-1408-499D-B343-4A3DB26C4CA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48C441A-DC63-49B2-BC59-2EA3DC634CEF}" type="datetimeFigureOut">
              <a:rPr lang="en-US" smtClean="0"/>
              <a:t>4/14/2013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CEF705B-1408-499D-B343-4A3DB26C4CA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48C441A-DC63-49B2-BC59-2EA3DC634CEF}" type="datetimeFigureOut">
              <a:rPr lang="en-US" smtClean="0"/>
              <a:t>4/14/2013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CEF705B-1408-499D-B343-4A3DB26C4CA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D48C441A-DC63-49B2-BC59-2EA3DC634CEF}" type="datetimeFigureOut">
              <a:rPr lang="en-US" smtClean="0"/>
              <a:t>4/14/2013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CEF705B-1408-499D-B343-4A3DB26C4CAA}"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D48C441A-DC63-49B2-BC59-2EA3DC634CEF}" type="datetimeFigureOut">
              <a:rPr lang="en-US" smtClean="0"/>
              <a:t>4/14/2013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CEF705B-1408-499D-B343-4A3DB26C4CA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D48C441A-DC63-49B2-BC59-2EA3DC634CEF}" type="datetimeFigureOut">
              <a:rPr lang="en-US" smtClean="0"/>
              <a:t>4/14/2013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FCEF705B-1408-499D-B343-4A3DB26C4CA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D48C441A-DC63-49B2-BC59-2EA3DC634CEF}" type="datetimeFigureOut">
              <a:rPr lang="en-US" smtClean="0"/>
              <a:t>4/14/2013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FCEF705B-1408-499D-B343-4A3DB26C4CA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D48C441A-DC63-49B2-BC59-2EA3DC634CEF}" type="datetimeFigureOut">
              <a:rPr lang="en-US" smtClean="0"/>
              <a:t>4/14/2013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FCEF705B-1408-499D-B343-4A3DB26C4CAA}"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D48C441A-DC63-49B2-BC59-2EA3DC634CEF}" type="datetimeFigureOut">
              <a:rPr lang="en-US" smtClean="0"/>
              <a:t>4/14/2013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CEF705B-1408-499D-B343-4A3DB26C4CA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D48C441A-DC63-49B2-BC59-2EA3DC634CEF}" type="datetimeFigureOut">
              <a:rPr lang="en-US" smtClean="0"/>
              <a:t>4/14/2013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CEF705B-1408-499D-B343-4A3DB26C4CAA}"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D48C441A-DC63-49B2-BC59-2EA3DC634CEF}" type="datetimeFigureOut">
              <a:rPr lang="en-US" smtClean="0"/>
              <a:t>4/14/2013</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FCEF705B-1408-499D-B343-4A3DB26C4CAA}"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www.samsungdforum.com/upload_files/files/guide/data/html/html_3/api_reference/javascript_apis/web_device_api/web_device_api.html" TargetMode="External"/><Relationship Id="rId3" Type="http://schemas.openxmlformats.org/officeDocument/2006/relationships/hyperlink" Target="http://www.samsungdforum.com/upload_files/files/guide/data/html/html_3/api_reference/appsframework_apis/appsframework_apis_cover.html" TargetMode="External"/><Relationship Id="rId7" Type="http://schemas.openxmlformats.org/officeDocument/2006/relationships/hyperlink" Target="http://www.samsungdforum.com/upload_files/files/guide/data/html/html_3/api_reference/javascript_apis/interactive_remote_api/interactive_remote_api.html" TargetMode="External"/><Relationship Id="rId2" Type="http://schemas.openxmlformats.org/officeDocument/2006/relationships/hyperlink" Target="http://www.samsungdforum.com/upload_files/files/guide/data/html/html_3/api_reference/javascript_apis/allshare_api/index_allshare_ref.html" TargetMode="External"/><Relationship Id="rId1" Type="http://schemas.openxmlformats.org/officeDocument/2006/relationships/slideLayout" Target="../slideLayouts/slideLayout2.xml"/><Relationship Id="rId6" Type="http://schemas.openxmlformats.org/officeDocument/2006/relationships/hyperlink" Target="http://www.samsungdforum.com/upload_files/files/guide/data/html/html_3/api_reference/javascript_apis/file_api/file_api.html" TargetMode="External"/><Relationship Id="rId5" Type="http://schemas.openxmlformats.org/officeDocument/2006/relationships/hyperlink" Target="http://www.samsungdforum.com/upload_files/files/guide/data/html/html_3/api_reference/javascript_apis/convergence_app_api/convergence_app.html" TargetMode="External"/><Relationship Id="rId10" Type="http://schemas.openxmlformats.org/officeDocument/2006/relationships/hyperlink" Target="http://www.samsungdforum.com/upload_files/files/guide/data/html/html_3/api_reference/javascript_apis/web_device_api/dtv_web_device_api/dtv_web_device_api.html" TargetMode="External"/><Relationship Id="rId4" Type="http://schemas.openxmlformats.org/officeDocument/2006/relationships/hyperlink" Target="http://www.samsungdforum.com/upload_files/files/guide/data/html/html_3/api_reference/javascript_apis/common_modules/common_modules.html" TargetMode="External"/><Relationship Id="rId9" Type="http://schemas.openxmlformats.org/officeDocument/2006/relationships/hyperlink" Target="http://www.samsungdforum.com/upload_files/files/guide/data/html/html_3/api_reference/javascript_apis/web_device_api/web_common_device_api/web_device_common_api.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1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gif"/></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wmf"/></Relationships>
</file>

<file path=ppt/slides/_rels/slide2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3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4.wmf"/></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SMART TV AND APIs</a:t>
            </a:r>
            <a:endParaRPr lang="en-US" dirty="0"/>
          </a:p>
        </p:txBody>
      </p:sp>
      <p:sp>
        <p:nvSpPr>
          <p:cNvPr id="3" name="Subtitle 2"/>
          <p:cNvSpPr>
            <a:spLocks noGrp="1"/>
          </p:cNvSpPr>
          <p:nvPr>
            <p:ph type="subTitle" idx="1"/>
          </p:nvPr>
        </p:nvSpPr>
        <p:spPr/>
        <p:txBody>
          <a:bodyPr/>
          <a:lstStyle/>
          <a:p>
            <a:r>
              <a:rPr lang="en-US" smtClean="0"/>
              <a:t>INTEGRATION</a:t>
            </a:r>
            <a:endParaRPr lang="en-US" dirty="0" smtClean="0"/>
          </a:p>
          <a:p>
            <a:r>
              <a:rPr lang="en-US" dirty="0" smtClean="0"/>
              <a:t>By Daisy </a:t>
            </a:r>
            <a:r>
              <a:rPr lang="en-US" dirty="0" err="1" smtClean="0"/>
              <a:t>LaFlamme</a:t>
            </a:r>
            <a:endParaRPr lang="en-US" dirty="0"/>
          </a:p>
        </p:txBody>
      </p:sp>
      <p:pic>
        <p:nvPicPr>
          <p:cNvPr id="25602" name="Picture 2" descr="C:\Program Files (x86)\Microsoft Office\MEDIA\CAGCAT10\j030052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3429000"/>
            <a:ext cx="3733800" cy="3211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3915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TV’s apps are?</a:t>
            </a:r>
            <a:endParaRPr lang="en-US" dirty="0"/>
          </a:p>
        </p:txBody>
      </p:sp>
      <p:sp>
        <p:nvSpPr>
          <p:cNvPr id="3" name="Content Placeholder 2"/>
          <p:cNvSpPr>
            <a:spLocks noGrp="1"/>
          </p:cNvSpPr>
          <p:nvPr>
            <p:ph idx="1"/>
          </p:nvPr>
        </p:nvSpPr>
        <p:spPr/>
        <p:txBody>
          <a:bodyPr>
            <a:normAutofit lnSpcReduction="10000"/>
          </a:bodyPr>
          <a:lstStyle/>
          <a:p>
            <a:r>
              <a:rPr lang="en-US" dirty="0" smtClean="0"/>
              <a:t>Applications are basically web apps (HTML, JavaScript) with extensive APIs providing access to various functionalities of the (Linux 2.6 based) device. For completeness sake, we should point out that Adobe SWF and Lua Script apps are also supported.</a:t>
            </a:r>
          </a:p>
          <a:p>
            <a:r>
              <a:rPr lang="en-US" dirty="0" smtClean="0"/>
              <a:t>If the TV was made in 2011 it will be able to utilize the latest web futures: CSS3 and HTML5.</a:t>
            </a:r>
          </a:p>
          <a:p>
            <a:endParaRPr 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343400"/>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6" name="Picture 4" descr="C:\Program Files (x86)\Microsoft Office\MEDIA\CAGCAT10\j030052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3050" y="250825"/>
            <a:ext cx="952500"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3994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
            </a:r>
            <a:r>
              <a:rPr lang="en-US" dirty="0" smtClean="0"/>
              <a:t>evelopers are provided with access to APIs</a:t>
            </a:r>
            <a:endParaRPr lang="en-US" dirty="0"/>
          </a:p>
        </p:txBody>
      </p:sp>
      <p:sp>
        <p:nvSpPr>
          <p:cNvPr id="3" name="Content Placeholder 2"/>
          <p:cNvSpPr>
            <a:spLocks noGrp="1"/>
          </p:cNvSpPr>
          <p:nvPr>
            <p:ph idx="1"/>
          </p:nvPr>
        </p:nvSpPr>
        <p:spPr/>
        <p:txBody>
          <a:bodyPr/>
          <a:lstStyle/>
          <a:p>
            <a:r>
              <a:rPr lang="en-US" dirty="0" smtClean="0"/>
              <a:t>File storage API (with poor security),</a:t>
            </a:r>
          </a:p>
          <a:p>
            <a:r>
              <a:rPr lang="en-US" dirty="0" smtClean="0"/>
              <a:t> TV Key API (for remote control), </a:t>
            </a:r>
          </a:p>
          <a:p>
            <a:r>
              <a:rPr lang="en-US" dirty="0" smtClean="0"/>
              <a:t>External Device API (for access to devices such as the Blu-ray player) as well as native image and video players.</a:t>
            </a:r>
          </a:p>
          <a:p>
            <a:endParaRPr 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2861469"/>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0"/>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1" name="Picture 5" descr="C:\Program Files (x86)\Microsoft Office\MEDIA\CAGCAT10\j030052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08837"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2318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convergence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area where Samsung sees great value (and it’s difficult to disagree!), especially between the Smart TV and the Galaxy family led by the highly successful Galaxy S II. The Interactive Mobile Device App API was designed specifically to support such solutions. Galaxy owners can already try out Samsungs Smart View mobile app which demonstrates some really innovative solutions, such as content streaming from the TV to multiple mobile devices!.</a:t>
            </a:r>
            <a:endParaRPr 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descr="C:\Program Files (x86)\Microsoft Office\MEDIA\CAGCAT10\j030052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400" y="0"/>
            <a:ext cx="952500"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3651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da-DK" dirty="0" smtClean="0"/>
              <a:t>Samsung Smart TV API Reference</a:t>
            </a:r>
            <a:endParaRPr lang="en-US" dirty="0"/>
          </a:p>
        </p:txBody>
      </p:sp>
      <p:sp>
        <p:nvSpPr>
          <p:cNvPr id="3" name="Content Placeholder 2"/>
          <p:cNvSpPr>
            <a:spLocks noGrp="1"/>
          </p:cNvSpPr>
          <p:nvPr>
            <p:ph idx="1"/>
          </p:nvPr>
        </p:nvSpPr>
        <p:spPr>
          <a:xfrm>
            <a:off x="1066800" y="914400"/>
            <a:ext cx="7620000" cy="5211763"/>
          </a:xfrm>
        </p:spPr>
        <p:txBody>
          <a:bodyPr>
            <a:normAutofit fontScale="32500" lnSpcReduction="20000"/>
          </a:bodyPr>
          <a:lstStyle/>
          <a:p>
            <a:pPr marL="0" marR="0">
              <a:lnSpc>
                <a:spcPct val="115000"/>
              </a:lnSpc>
              <a:spcBef>
                <a:spcPts val="0"/>
              </a:spcBef>
              <a:spcAft>
                <a:spcPts val="1000"/>
              </a:spcAft>
            </a:pPr>
            <a:r>
              <a:rPr lang="en-US" b="1" kern="1800" dirty="0" smtClean="0">
                <a:effectLst/>
                <a:latin typeface="Times New Roman"/>
                <a:ea typeface="Times New Roman"/>
                <a:cs typeface="Times New Roman"/>
              </a:rPr>
              <a:t>JavaScript APIs</a:t>
            </a:r>
            <a:endParaRPr lang="en-US" sz="1400" dirty="0">
              <a:ea typeface="Calibri"/>
              <a:cs typeface="Times New Roman"/>
            </a:endParaRPr>
          </a:p>
          <a:p>
            <a:pPr marL="0" marR="0">
              <a:lnSpc>
                <a:spcPct val="115000"/>
              </a:lnSpc>
              <a:spcBef>
                <a:spcPts val="0"/>
              </a:spcBef>
              <a:spcAft>
                <a:spcPts val="1000"/>
              </a:spcAft>
            </a:pPr>
            <a:r>
              <a:rPr lang="en-US" dirty="0" smtClean="0">
                <a:effectLst/>
                <a:latin typeface="Times New Roman"/>
                <a:ea typeface="Times New Roman"/>
                <a:cs typeface="Times New Roman"/>
              </a:rPr>
              <a:t>Samsung Smart TV provides the following APIs:</a:t>
            </a:r>
            <a:endParaRPr lang="en-US" sz="2800" dirty="0">
              <a:ea typeface="Calibri"/>
              <a:cs typeface="Times New Roman"/>
            </a:endParaRPr>
          </a:p>
          <a:p>
            <a:pPr lvl="0">
              <a:lnSpc>
                <a:spcPct val="115000"/>
              </a:lnSpc>
              <a:spcBef>
                <a:spcPts val="0"/>
              </a:spcBef>
              <a:spcAft>
                <a:spcPts val="1000"/>
              </a:spcAft>
              <a:buSzPts val="1000"/>
              <a:buFont typeface="Symbol"/>
              <a:buChar char=""/>
              <a:tabLst>
                <a:tab pos="457200" algn="l"/>
              </a:tabLst>
            </a:pPr>
            <a:r>
              <a:rPr lang="en-US" u="sng" dirty="0" smtClean="0">
                <a:solidFill>
                  <a:srgbClr val="0000FF"/>
                </a:solidFill>
                <a:effectLst/>
                <a:latin typeface="Times New Roman"/>
                <a:ea typeface="Times New Roman"/>
                <a:cs typeface="Times New Roman"/>
                <a:hlinkClick r:id="rId2"/>
              </a:rPr>
              <a:t>AllShare API</a:t>
            </a:r>
            <a:r>
              <a:rPr lang="en-US" dirty="0" smtClean="0">
                <a:effectLst/>
                <a:latin typeface="Times New Roman"/>
                <a:ea typeface="Times New Roman"/>
                <a:cs typeface="Times New Roman"/>
              </a:rPr>
              <a:t> </a:t>
            </a:r>
            <a:endParaRPr lang="en-US" sz="2800" dirty="0">
              <a:ea typeface="Calibri"/>
              <a:cs typeface="Times New Roman"/>
            </a:endParaRPr>
          </a:p>
          <a:p>
            <a:pPr marL="457200" marR="0">
              <a:lnSpc>
                <a:spcPct val="115000"/>
              </a:lnSpc>
              <a:spcBef>
                <a:spcPts val="0"/>
              </a:spcBef>
              <a:spcAft>
                <a:spcPts val="1000"/>
              </a:spcAft>
            </a:pPr>
            <a:r>
              <a:rPr lang="en-US" dirty="0" smtClean="0">
                <a:effectLst/>
                <a:latin typeface="Times New Roman"/>
                <a:ea typeface="Times New Roman"/>
                <a:cs typeface="Times New Roman"/>
              </a:rPr>
              <a:t>Provides the interfaces to access media proviers</a:t>
            </a:r>
            <a:endParaRPr lang="en-US" sz="2800" dirty="0">
              <a:ea typeface="Calibri"/>
              <a:cs typeface="Times New Roman"/>
            </a:endParaRPr>
          </a:p>
          <a:p>
            <a:pPr lvl="0">
              <a:lnSpc>
                <a:spcPct val="115000"/>
              </a:lnSpc>
              <a:spcBef>
                <a:spcPts val="0"/>
              </a:spcBef>
              <a:spcAft>
                <a:spcPts val="1000"/>
              </a:spcAft>
              <a:buSzPts val="1000"/>
              <a:buFont typeface="Symbol"/>
              <a:buChar char=""/>
              <a:tabLst>
                <a:tab pos="457200" algn="l"/>
              </a:tabLst>
            </a:pPr>
            <a:r>
              <a:rPr lang="en-US" u="sng" dirty="0" err="1" smtClean="0">
                <a:solidFill>
                  <a:srgbClr val="0000FF"/>
                </a:solidFill>
                <a:effectLst/>
                <a:latin typeface="Times New Roman"/>
                <a:ea typeface="Times New Roman"/>
                <a:cs typeface="Times New Roman"/>
                <a:hlinkClick r:id="rId3"/>
              </a:rPr>
              <a:t>AppsFramework</a:t>
            </a:r>
            <a:r>
              <a:rPr lang="en-US" u="sng" dirty="0" smtClean="0">
                <a:solidFill>
                  <a:srgbClr val="0000FF"/>
                </a:solidFill>
                <a:effectLst/>
                <a:latin typeface="Times New Roman"/>
                <a:ea typeface="Times New Roman"/>
                <a:cs typeface="Times New Roman"/>
                <a:hlinkClick r:id="rId3"/>
              </a:rPr>
              <a:t> APIs</a:t>
            </a:r>
            <a:r>
              <a:rPr lang="en-US" dirty="0" smtClean="0">
                <a:effectLst/>
                <a:latin typeface="Times New Roman"/>
                <a:ea typeface="Times New Roman"/>
                <a:cs typeface="Times New Roman"/>
              </a:rPr>
              <a:t> </a:t>
            </a:r>
            <a:endParaRPr lang="en-US" sz="2800" dirty="0">
              <a:ea typeface="Calibri"/>
              <a:cs typeface="Times New Roman"/>
            </a:endParaRPr>
          </a:p>
          <a:p>
            <a:pPr marL="457200" marR="0">
              <a:lnSpc>
                <a:spcPct val="115000"/>
              </a:lnSpc>
              <a:spcBef>
                <a:spcPts val="0"/>
              </a:spcBef>
              <a:spcAft>
                <a:spcPts val="1000"/>
              </a:spcAft>
            </a:pPr>
            <a:r>
              <a:rPr lang="en-US" dirty="0" smtClean="0">
                <a:effectLst/>
                <a:latin typeface="Times New Roman"/>
                <a:ea typeface="Times New Roman"/>
                <a:cs typeface="Times New Roman"/>
              </a:rPr>
              <a:t>Includes Framework API, Service API, and UI Components API.</a:t>
            </a:r>
            <a:endParaRPr lang="en-US" sz="2800" dirty="0">
              <a:ea typeface="Calibri"/>
              <a:cs typeface="Times New Roman"/>
            </a:endParaRPr>
          </a:p>
          <a:p>
            <a:pPr lvl="0">
              <a:lnSpc>
                <a:spcPct val="115000"/>
              </a:lnSpc>
              <a:spcBef>
                <a:spcPts val="0"/>
              </a:spcBef>
              <a:spcAft>
                <a:spcPts val="1000"/>
              </a:spcAft>
              <a:buSzPts val="1000"/>
              <a:buFont typeface="Symbol"/>
              <a:buChar char=""/>
              <a:tabLst>
                <a:tab pos="457200" algn="l"/>
              </a:tabLst>
            </a:pPr>
            <a:r>
              <a:rPr lang="en-US" u="sng" dirty="0" smtClean="0">
                <a:solidFill>
                  <a:srgbClr val="0000FF"/>
                </a:solidFill>
                <a:effectLst/>
                <a:latin typeface="Times New Roman"/>
                <a:ea typeface="Times New Roman"/>
                <a:cs typeface="Times New Roman"/>
                <a:hlinkClick r:id="rId4"/>
              </a:rPr>
              <a:t>Common Modules</a:t>
            </a:r>
            <a:r>
              <a:rPr lang="en-US" dirty="0" smtClean="0">
                <a:effectLst/>
                <a:latin typeface="Times New Roman"/>
                <a:ea typeface="Times New Roman"/>
                <a:cs typeface="Times New Roman"/>
              </a:rPr>
              <a:t> </a:t>
            </a:r>
            <a:endParaRPr lang="en-US" sz="2800" dirty="0">
              <a:ea typeface="Calibri"/>
              <a:cs typeface="Times New Roman"/>
            </a:endParaRPr>
          </a:p>
          <a:p>
            <a:pPr marL="457200" marR="0">
              <a:lnSpc>
                <a:spcPct val="115000"/>
              </a:lnSpc>
              <a:spcBef>
                <a:spcPts val="0"/>
              </a:spcBef>
              <a:spcAft>
                <a:spcPts val="1000"/>
              </a:spcAft>
            </a:pPr>
            <a:r>
              <a:rPr lang="en-US" dirty="0" smtClean="0">
                <a:effectLst/>
                <a:latin typeface="Times New Roman"/>
                <a:ea typeface="Times New Roman"/>
                <a:cs typeface="Times New Roman"/>
              </a:rPr>
              <a:t>Provides common object modules that all applications can use.</a:t>
            </a:r>
            <a:endParaRPr lang="en-US" sz="2800" dirty="0">
              <a:ea typeface="Calibri"/>
              <a:cs typeface="Times New Roman"/>
            </a:endParaRPr>
          </a:p>
          <a:p>
            <a:pPr lvl="0">
              <a:lnSpc>
                <a:spcPct val="115000"/>
              </a:lnSpc>
              <a:spcBef>
                <a:spcPts val="0"/>
              </a:spcBef>
              <a:spcAft>
                <a:spcPts val="1000"/>
              </a:spcAft>
              <a:buSzPts val="1000"/>
              <a:buFont typeface="Symbol"/>
              <a:buChar char=""/>
              <a:tabLst>
                <a:tab pos="457200" algn="l"/>
              </a:tabLst>
            </a:pPr>
            <a:r>
              <a:rPr lang="en-US" u="sng" dirty="0" smtClean="0">
                <a:solidFill>
                  <a:srgbClr val="0000FF"/>
                </a:solidFill>
                <a:effectLst/>
                <a:latin typeface="Times New Roman"/>
                <a:ea typeface="Times New Roman"/>
                <a:cs typeface="Times New Roman"/>
                <a:hlinkClick r:id="rId5"/>
              </a:rPr>
              <a:t>Convergence App API</a:t>
            </a:r>
            <a:r>
              <a:rPr lang="en-US" dirty="0" smtClean="0">
                <a:effectLst/>
                <a:latin typeface="Times New Roman"/>
                <a:ea typeface="Times New Roman"/>
                <a:cs typeface="Times New Roman"/>
              </a:rPr>
              <a:t> </a:t>
            </a:r>
            <a:endParaRPr lang="en-US" sz="2800" dirty="0">
              <a:ea typeface="Calibri"/>
              <a:cs typeface="Times New Roman"/>
            </a:endParaRPr>
          </a:p>
          <a:p>
            <a:pPr marL="457200" marR="0">
              <a:lnSpc>
                <a:spcPct val="115000"/>
              </a:lnSpc>
              <a:spcBef>
                <a:spcPts val="0"/>
              </a:spcBef>
              <a:spcAft>
                <a:spcPts val="1000"/>
              </a:spcAft>
            </a:pPr>
            <a:r>
              <a:rPr lang="en-US" dirty="0" smtClean="0">
                <a:effectLst/>
                <a:latin typeface="Times New Roman"/>
                <a:ea typeface="Times New Roman"/>
                <a:cs typeface="Times New Roman"/>
              </a:rPr>
              <a:t>Allows devices supporting the HTTP protocol to communicate with the Smart TV.</a:t>
            </a:r>
            <a:endParaRPr lang="en-US" sz="2800" dirty="0">
              <a:ea typeface="Calibri"/>
              <a:cs typeface="Times New Roman"/>
            </a:endParaRPr>
          </a:p>
          <a:p>
            <a:pPr lvl="0">
              <a:lnSpc>
                <a:spcPct val="115000"/>
              </a:lnSpc>
              <a:spcBef>
                <a:spcPts val="0"/>
              </a:spcBef>
              <a:spcAft>
                <a:spcPts val="1000"/>
              </a:spcAft>
              <a:buSzPts val="1000"/>
              <a:buFont typeface="Symbol"/>
              <a:buChar char=""/>
              <a:tabLst>
                <a:tab pos="457200" algn="l"/>
              </a:tabLst>
            </a:pPr>
            <a:r>
              <a:rPr lang="en-US" u="sng" dirty="0" smtClean="0">
                <a:solidFill>
                  <a:srgbClr val="0000FF"/>
                </a:solidFill>
                <a:effectLst/>
                <a:latin typeface="Times New Roman"/>
                <a:ea typeface="Times New Roman"/>
                <a:cs typeface="Times New Roman"/>
                <a:hlinkClick r:id="rId6"/>
              </a:rPr>
              <a:t>File API</a:t>
            </a:r>
            <a:r>
              <a:rPr lang="en-US" dirty="0" smtClean="0">
                <a:effectLst/>
                <a:latin typeface="Times New Roman"/>
                <a:ea typeface="Times New Roman"/>
                <a:cs typeface="Times New Roman"/>
              </a:rPr>
              <a:t> </a:t>
            </a:r>
            <a:endParaRPr lang="en-US" sz="2800" dirty="0">
              <a:ea typeface="Calibri"/>
              <a:cs typeface="Times New Roman"/>
            </a:endParaRPr>
          </a:p>
          <a:p>
            <a:pPr marL="457200" marR="0">
              <a:lnSpc>
                <a:spcPct val="115000"/>
              </a:lnSpc>
              <a:spcBef>
                <a:spcPts val="0"/>
              </a:spcBef>
              <a:spcAft>
                <a:spcPts val="1000"/>
              </a:spcAft>
            </a:pPr>
            <a:r>
              <a:rPr lang="en-US" dirty="0" smtClean="0">
                <a:effectLst/>
                <a:latin typeface="Times New Roman"/>
                <a:ea typeface="Times New Roman"/>
                <a:cs typeface="Times New Roman"/>
              </a:rPr>
              <a:t>Provides the interfaces for using a file input/output system to store data.</a:t>
            </a:r>
            <a:endParaRPr lang="en-US" sz="2800" dirty="0">
              <a:ea typeface="Calibri"/>
              <a:cs typeface="Times New Roman"/>
            </a:endParaRPr>
          </a:p>
          <a:p>
            <a:pPr lvl="0">
              <a:lnSpc>
                <a:spcPct val="115000"/>
              </a:lnSpc>
              <a:spcBef>
                <a:spcPts val="0"/>
              </a:spcBef>
              <a:spcAft>
                <a:spcPts val="1000"/>
              </a:spcAft>
              <a:buSzPts val="1000"/>
              <a:buFont typeface="Symbol"/>
              <a:buChar char=""/>
              <a:tabLst>
                <a:tab pos="457200" algn="l"/>
              </a:tabLst>
            </a:pPr>
            <a:r>
              <a:rPr lang="en-US" u="sng" dirty="0" smtClean="0">
                <a:solidFill>
                  <a:srgbClr val="0000FF"/>
                </a:solidFill>
                <a:effectLst/>
                <a:latin typeface="Times New Roman"/>
                <a:ea typeface="Times New Roman"/>
                <a:cs typeface="Times New Roman"/>
                <a:hlinkClick r:id="rId7"/>
              </a:rPr>
              <a:t>Interactive Remote API</a:t>
            </a:r>
            <a:r>
              <a:rPr lang="en-US" dirty="0" smtClean="0">
                <a:effectLst/>
                <a:latin typeface="Times New Roman"/>
                <a:ea typeface="Times New Roman"/>
                <a:cs typeface="Times New Roman"/>
              </a:rPr>
              <a:t> </a:t>
            </a:r>
            <a:endParaRPr lang="en-US" sz="2800" dirty="0">
              <a:ea typeface="Calibri"/>
              <a:cs typeface="Times New Roman"/>
            </a:endParaRPr>
          </a:p>
          <a:p>
            <a:pPr marL="457200" marR="0">
              <a:lnSpc>
                <a:spcPct val="115000"/>
              </a:lnSpc>
              <a:spcBef>
                <a:spcPts val="0"/>
              </a:spcBef>
              <a:spcAft>
                <a:spcPts val="1000"/>
              </a:spcAft>
            </a:pPr>
            <a:r>
              <a:rPr lang="en-US" dirty="0" smtClean="0">
                <a:effectLst/>
                <a:latin typeface="Times New Roman"/>
                <a:ea typeface="Times New Roman"/>
                <a:cs typeface="Times New Roman"/>
              </a:rPr>
              <a:t>Enables applications to allow their Samsung Smart TV to interact with other devices such as smart phones.</a:t>
            </a:r>
            <a:endParaRPr lang="en-US" sz="2800" dirty="0">
              <a:ea typeface="Calibri"/>
              <a:cs typeface="Times New Roman"/>
            </a:endParaRPr>
          </a:p>
          <a:p>
            <a:pPr lvl="0">
              <a:lnSpc>
                <a:spcPct val="115000"/>
              </a:lnSpc>
              <a:spcBef>
                <a:spcPts val="0"/>
              </a:spcBef>
              <a:spcAft>
                <a:spcPts val="1000"/>
              </a:spcAft>
              <a:buSzPts val="1000"/>
              <a:buFont typeface="Symbol"/>
              <a:buChar char=""/>
              <a:tabLst>
                <a:tab pos="457200" algn="l"/>
              </a:tabLst>
            </a:pPr>
            <a:r>
              <a:rPr lang="en-US" u="sng" dirty="0" smtClean="0">
                <a:solidFill>
                  <a:srgbClr val="0000FF"/>
                </a:solidFill>
                <a:effectLst/>
                <a:latin typeface="Times New Roman"/>
                <a:ea typeface="Times New Roman"/>
                <a:cs typeface="Times New Roman"/>
                <a:hlinkClick r:id="rId8"/>
              </a:rPr>
              <a:t>Web Device API</a:t>
            </a:r>
            <a:r>
              <a:rPr lang="en-US" dirty="0" smtClean="0">
                <a:effectLst/>
                <a:latin typeface="Times New Roman"/>
                <a:ea typeface="Times New Roman"/>
                <a:cs typeface="Times New Roman"/>
              </a:rPr>
              <a:t> </a:t>
            </a:r>
            <a:endParaRPr lang="en-US" sz="2800" dirty="0">
              <a:ea typeface="Calibri"/>
              <a:cs typeface="Times New Roman"/>
            </a:endParaRPr>
          </a:p>
          <a:p>
            <a:pPr marL="457200" marR="0">
              <a:lnSpc>
                <a:spcPct val="115000"/>
              </a:lnSpc>
              <a:spcBef>
                <a:spcPts val="0"/>
              </a:spcBef>
              <a:spcAft>
                <a:spcPts val="1000"/>
              </a:spcAft>
            </a:pPr>
            <a:r>
              <a:rPr lang="en-US" dirty="0" smtClean="0">
                <a:effectLst/>
                <a:latin typeface="Times New Roman"/>
                <a:ea typeface="Times New Roman"/>
                <a:cs typeface="Times New Roman"/>
              </a:rPr>
              <a:t>Web Device API is used by applications when the JavaScript function does not support a certain TV function (for example, channel change). Samsung Engine has many TV modules, and Web Device API is the entry point to them for the application. The Web Device API includes:</a:t>
            </a:r>
            <a:endParaRPr lang="en-US" sz="2800" dirty="0">
              <a:ea typeface="Calibri"/>
              <a:cs typeface="Times New Roman"/>
            </a:endParaRPr>
          </a:p>
          <a:p>
            <a:pPr lvl="1">
              <a:lnSpc>
                <a:spcPct val="115000"/>
              </a:lnSpc>
              <a:spcBef>
                <a:spcPts val="0"/>
              </a:spcBef>
              <a:spcAft>
                <a:spcPts val="1000"/>
              </a:spcAft>
              <a:buSzPts val="1000"/>
              <a:buFont typeface="Courier New"/>
              <a:buChar char="o"/>
              <a:tabLst>
                <a:tab pos="914400" algn="l"/>
              </a:tabLst>
            </a:pPr>
            <a:r>
              <a:rPr lang="en-US" u="sng" dirty="0" smtClean="0">
                <a:solidFill>
                  <a:srgbClr val="0000FF"/>
                </a:solidFill>
                <a:effectLst/>
                <a:latin typeface="Times New Roman"/>
                <a:ea typeface="Times New Roman"/>
                <a:cs typeface="Times New Roman"/>
                <a:hlinkClick r:id="rId9"/>
              </a:rPr>
              <a:t>Common Web Device API</a:t>
            </a:r>
            <a:endParaRPr lang="en-US" sz="2400" dirty="0">
              <a:ea typeface="Calibri"/>
              <a:cs typeface="Times New Roman"/>
            </a:endParaRPr>
          </a:p>
          <a:p>
            <a:r>
              <a:rPr lang="en-US" u="sng" dirty="0" smtClean="0">
                <a:solidFill>
                  <a:srgbClr val="0000FF"/>
                </a:solidFill>
                <a:effectLst/>
                <a:latin typeface="Times New Roman"/>
                <a:ea typeface="Times New Roman"/>
                <a:cs typeface="Times New Roman"/>
                <a:hlinkClick r:id="rId10"/>
              </a:rPr>
              <a:t>DTV Web Device API</a:t>
            </a:r>
            <a:endParaRPr lang="en-US" dirty="0"/>
          </a:p>
        </p:txBody>
      </p:sp>
    </p:spTree>
    <p:extLst>
      <p:ext uri="{BB962C8B-B14F-4D97-AF65-F5344CB8AC3E}">
        <p14:creationId xmlns:p14="http://schemas.microsoft.com/office/powerpoint/2010/main" val="31025919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1" y="267597"/>
            <a:ext cx="7606224" cy="5980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descr="C:\Program Files (x86)\Microsoft Office\MEDIA\CAGCAT10\j0196400.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0479" y="272067"/>
            <a:ext cx="1196346" cy="1278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8402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45269"/>
            <a:ext cx="4560887" cy="301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239293"/>
            <a:ext cx="4419600" cy="312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31754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build a simple “Hello World” app </a:t>
            </a:r>
            <a:endParaRPr lang="en-US" dirty="0"/>
          </a:p>
        </p:txBody>
      </p:sp>
      <p:sp>
        <p:nvSpPr>
          <p:cNvPr id="3" name="Content Placeholder 2"/>
          <p:cNvSpPr>
            <a:spLocks noGrp="1"/>
          </p:cNvSpPr>
          <p:nvPr>
            <p:ph idx="1"/>
          </p:nvPr>
        </p:nvSpPr>
        <p:spPr/>
        <p:txBody>
          <a:bodyPr/>
          <a:lstStyle/>
          <a:p>
            <a:r>
              <a:rPr lang="en-US" dirty="0" smtClean="0"/>
              <a:t>Installation of SDK (Within the SDK you get four tools: a visual designer, an integrated development environment, an emulator of the </a:t>
            </a:r>
            <a:r>
              <a:rPr lang="en-US" dirty="0" err="1" smtClean="0"/>
              <a:t>Internet@TV</a:t>
            </a:r>
            <a:r>
              <a:rPr lang="en-US" dirty="0" smtClean="0"/>
              <a:t> system and a copy of the Apache Web Server.)</a:t>
            </a:r>
          </a:p>
          <a:p>
            <a:r>
              <a:rPr lang="en-US" dirty="0" smtClean="0"/>
              <a:t>The browser on these systems is called MAPLE (Markup engine Platform for Embedded Systems )</a:t>
            </a:r>
          </a:p>
          <a:p>
            <a:endParaRPr lang="en-US" dirty="0"/>
          </a:p>
        </p:txBody>
      </p:sp>
      <p:pic>
        <p:nvPicPr>
          <p:cNvPr id="31746" name="Picture 2" descr="C:\Program Files (x86)\Microsoft Office\MEDIA\CAGCAT10\j030052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08837" cy="609600"/>
          </a:xfrm>
          <a:prstGeom prst="rect">
            <a:avLst/>
          </a:prstGeom>
          <a:noFill/>
          <a:extLst>
            <a:ext uri="{909E8E84-426E-40DD-AFC4-6F175D3DCCD1}">
              <a14:hiddenFill xmlns:a14="http://schemas.microsoft.com/office/drawing/2010/main">
                <a:solidFill>
                  <a:srgbClr val="FFFFFF"/>
                </a:solidFill>
              </a14:hiddenFill>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418" y="4267200"/>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418" y="1676400"/>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44022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74638"/>
            <a:ext cx="7543800" cy="639762"/>
          </a:xfrm>
        </p:spPr>
        <p:txBody>
          <a:bodyPr>
            <a:normAutofit fontScale="90000"/>
          </a:bodyPr>
          <a:lstStyle/>
          <a:p>
            <a:r>
              <a:rPr lang="en-US" dirty="0" smtClean="0"/>
              <a:t>index.html file</a:t>
            </a:r>
            <a:endParaRPr lang="en-US"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1066800"/>
            <a:ext cx="7832292" cy="3094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4800600"/>
            <a:ext cx="7467600" cy="897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descr="C:\Program Files (x86)\Microsoft Office\MEDIA\CAGCAT10\j0300520.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5400" y="152400"/>
            <a:ext cx="952500"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4564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7620000" cy="563562"/>
          </a:xfrm>
        </p:spPr>
        <p:txBody>
          <a:bodyPr>
            <a:normAutofit fontScale="90000"/>
          </a:bodyPr>
          <a:lstStyle/>
          <a:p>
            <a:r>
              <a:rPr lang="en-US" dirty="0" smtClean="0"/>
              <a:t>main.css file</a:t>
            </a:r>
            <a:endParaRPr lang="en-US"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66800" y="1371600"/>
            <a:ext cx="4660625" cy="3933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descr="C:\Program Files (x86)\Microsoft Office\MEDIA\CAGCAT10\j030052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12700"/>
            <a:ext cx="952500"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3036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main.js file</a:t>
            </a:r>
            <a:endParaRPr lang="en-US" dirty="0"/>
          </a:p>
        </p:txBody>
      </p:sp>
      <p:sp>
        <p:nvSpPr>
          <p:cNvPr id="3" name="Content Placeholder 2"/>
          <p:cNvSpPr>
            <a:spLocks noGrp="1"/>
          </p:cNvSpPr>
          <p:nvPr>
            <p:ph idx="1"/>
          </p:nvPr>
        </p:nvSpPr>
        <p:spPr>
          <a:xfrm>
            <a:off x="609600" y="914400"/>
            <a:ext cx="8077200" cy="5211763"/>
          </a:xfrm>
        </p:spPr>
        <p:txBody>
          <a:bodyPr>
            <a:normAutofit/>
          </a:bodyPr>
          <a:lstStyle/>
          <a:p>
            <a:r>
              <a:rPr lang="en-US" sz="2000" dirty="0"/>
              <a:t>W</a:t>
            </a:r>
            <a:r>
              <a:rPr lang="en-US" sz="2000" dirty="0" smtClean="0"/>
              <a:t>e need to call a </a:t>
            </a:r>
            <a:r>
              <a:rPr lang="en-US" sz="2000" dirty="0" err="1" smtClean="0"/>
              <a:t>Javascript</a:t>
            </a:r>
            <a:r>
              <a:rPr lang="en-US" sz="2000" dirty="0" smtClean="0"/>
              <a:t> function on the machine to tell it that our page is ready to be displayed</a:t>
            </a:r>
          </a:p>
          <a:p>
            <a:r>
              <a:rPr lang="en-US" sz="2000" dirty="0" smtClean="0"/>
              <a:t>The method  </a:t>
            </a:r>
            <a:r>
              <a:rPr lang="en-US" sz="2000" dirty="0" err="1" smtClean="0"/>
              <a:t>sendReadyEvent</a:t>
            </a:r>
            <a:r>
              <a:rPr lang="en-US" sz="2000" dirty="0" smtClean="0"/>
              <a:t>() method notifies the Application Manager that the application is ready to be displayed. This event is passed to the display and the application is run on the screen.</a:t>
            </a:r>
            <a:endParaRPr lang="en-US" sz="20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999" y="2602117"/>
            <a:ext cx="7595433" cy="2954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2999" y="5611793"/>
            <a:ext cx="7836733" cy="760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descr="C:\Program Files (x86)\Microsoft Office\MEDIA\CAGCAT10\j0300520.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52500" cy="819150"/>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763" y="990600"/>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47713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of apps</a:t>
            </a:r>
            <a:endParaRPr lang="en-US" dirty="0"/>
          </a:p>
        </p:txBody>
      </p:sp>
      <p:sp>
        <p:nvSpPr>
          <p:cNvPr id="3" name="Content Placeholder 2"/>
          <p:cNvSpPr>
            <a:spLocks noGrp="1"/>
          </p:cNvSpPr>
          <p:nvPr>
            <p:ph idx="1"/>
          </p:nvPr>
        </p:nvSpPr>
        <p:spPr/>
        <p:txBody>
          <a:bodyPr/>
          <a:lstStyle/>
          <a:p>
            <a:r>
              <a:rPr lang="en-US" dirty="0"/>
              <a:t>S</a:t>
            </a:r>
            <a:r>
              <a:rPr lang="en-US" dirty="0" smtClean="0"/>
              <a:t>mart phones</a:t>
            </a:r>
          </a:p>
          <a:p>
            <a:r>
              <a:rPr lang="en-US" dirty="0" smtClean="0"/>
              <a:t>Ipads</a:t>
            </a:r>
          </a:p>
          <a:p>
            <a:r>
              <a:rPr lang="en-US" dirty="0" smtClean="0"/>
              <a:t>Computers</a:t>
            </a:r>
          </a:p>
          <a:p>
            <a:r>
              <a:rPr lang="en-US" dirty="0" smtClean="0"/>
              <a:t>Smart TVs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362200"/>
            <a:ext cx="4571182" cy="3076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Program Files (x86)\Microsoft Office\MEDIA\CAGCAT10\j030052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200" y="381000"/>
            <a:ext cx="952500" cy="819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Program Files (x86)\Microsoft Office\MEDIA\CAGCAT10\j0299763.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094" y="1752600"/>
            <a:ext cx="484712" cy="39887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443" y="2362200"/>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094" y="2874962"/>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094" y="3392488"/>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26016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74638"/>
            <a:ext cx="7543800" cy="792162"/>
          </a:xfrm>
        </p:spPr>
        <p:txBody>
          <a:bodyPr>
            <a:normAutofit fontScale="90000"/>
          </a:bodyPr>
          <a:lstStyle/>
          <a:p>
            <a:r>
              <a:rPr lang="en-US" dirty="0" smtClean="0"/>
              <a:t>Part of the development API documentation:</a:t>
            </a:r>
            <a:endParaRPr lang="en-US"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66800" y="1600200"/>
            <a:ext cx="795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descr="C:\Program Files (x86)\Microsoft Office\MEDIA\CAGCAT10\j030052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400" y="76200"/>
            <a:ext cx="952500"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0922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87249" y="1524000"/>
            <a:ext cx="7926364"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descr="C:\Program Files (x86)\Microsoft Office\MEDIA\CAGCAT10\j030052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52500"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018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TV platforms</a:t>
            </a:r>
            <a:endParaRPr lang="en-US" dirty="0"/>
          </a:p>
        </p:txBody>
      </p:sp>
      <p:sp>
        <p:nvSpPr>
          <p:cNvPr id="3" name="Content Placeholder 2"/>
          <p:cNvSpPr>
            <a:spLocks noGrp="1"/>
          </p:cNvSpPr>
          <p:nvPr>
            <p:ph idx="1"/>
          </p:nvPr>
        </p:nvSpPr>
        <p:spPr/>
        <p:txBody>
          <a:bodyPr/>
          <a:lstStyle/>
          <a:p>
            <a:r>
              <a:rPr lang="da-DK" dirty="0" smtClean="0"/>
              <a:t>Samsung Smart TV </a:t>
            </a:r>
          </a:p>
          <a:p>
            <a:r>
              <a:rPr lang="da-DK" dirty="0" smtClean="0"/>
              <a:t> LG Smart TV</a:t>
            </a:r>
          </a:p>
          <a:p>
            <a:r>
              <a:rPr lang="da-DK" dirty="0" smtClean="0"/>
              <a:t> Google TV </a:t>
            </a:r>
          </a:p>
          <a:p>
            <a:r>
              <a:rPr lang="da-DK" dirty="0" smtClean="0"/>
              <a:t> W3C Web on TV </a:t>
            </a:r>
          </a:p>
          <a:p>
            <a:r>
              <a:rPr lang="da-DK" dirty="0" smtClean="0"/>
              <a:t>Hbb TV</a:t>
            </a:r>
          </a:p>
          <a:p>
            <a:endParaRPr lang="en-US" dirty="0"/>
          </a:p>
        </p:txBody>
      </p:sp>
      <p:pic>
        <p:nvPicPr>
          <p:cNvPr id="32770" name="Picture 2" descr="C:\Program Files (x86)\Microsoft Office\MEDIA\CAGCAT10\j030052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2500" cy="819150"/>
          </a:xfrm>
          <a:prstGeom prst="rect">
            <a:avLst/>
          </a:prstGeom>
          <a:noFill/>
          <a:extLst>
            <a:ext uri="{909E8E84-426E-40DD-AFC4-6F175D3DCCD1}">
              <a14:hiddenFill xmlns:a14="http://schemas.microsoft.com/office/drawing/2010/main">
                <a:solidFill>
                  <a:srgbClr val="FFFFFF"/>
                </a:solidFill>
              </a14:hiddenFill>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7" y="3962400"/>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686" y="3440112"/>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8" y="2861469"/>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2286000"/>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47957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099" y="381000"/>
            <a:ext cx="7888706" cy="6019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descr="C:\Program Files (x86)\Microsoft Office\MEDIA\CAGCAT10\j030052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81000"/>
            <a:ext cx="952500" cy="81915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067" y="3871118"/>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068" y="1331118"/>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25774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04799"/>
            <a:ext cx="7566396" cy="624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descr="C:\Program Files (x86)\Microsoft Office\MEDIA\CAGCAT10\j030052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52400"/>
            <a:ext cx="9525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905000"/>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62379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8077200" cy="5695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descr="C:\Program Files (x86)\Microsoft Office\MEDIA\CAGCAT10\j030052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2400"/>
            <a:ext cx="1066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988" y="4419600"/>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988" y="2743200"/>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676400"/>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87408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81000"/>
            <a:ext cx="7150767" cy="591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descr="C:\Program Files (x86)\Microsoft Office\MEDIA\CAGCAT10\j030052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03200"/>
            <a:ext cx="1066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676400"/>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31109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381000"/>
            <a:ext cx="7952384" cy="610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descr="C:\Program Files (x86)\Microsoft Office\MEDIA\CAGCAT10\j030052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6084" y="228600"/>
            <a:ext cx="1051916" cy="60960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219200"/>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46419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74725"/>
            <a:ext cx="8077200" cy="5547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descr="C:\Program Files (x86)\Microsoft Office\MEDIA\CAGCAT10\j030052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58800" y="762000"/>
            <a:ext cx="10414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600200"/>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25340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33400"/>
            <a:ext cx="8001000" cy="596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descr="C:\Program Files (x86)\Microsoft Office\MEDIA\CAGCAT10\j030052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57200"/>
            <a:ext cx="1066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371600"/>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1236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Samsung Internet@TV </a:t>
            </a:r>
            <a:endParaRPr lang="en-US" dirty="0"/>
          </a:p>
        </p:txBody>
      </p:sp>
      <p:sp>
        <p:nvSpPr>
          <p:cNvPr id="3" name="Content Placeholder 2"/>
          <p:cNvSpPr>
            <a:spLocks noGrp="1"/>
          </p:cNvSpPr>
          <p:nvPr>
            <p:ph idx="1"/>
          </p:nvPr>
        </p:nvSpPr>
        <p:spPr/>
        <p:txBody>
          <a:bodyPr/>
          <a:lstStyle/>
          <a:p>
            <a:r>
              <a:rPr lang="en-US" dirty="0"/>
              <a:t>P</a:t>
            </a:r>
            <a:r>
              <a:rPr lang="en-US" dirty="0" smtClean="0"/>
              <a:t>latform that aims to bring content from the Internet into people's living rooms through certain Samsung televisions and Blu-ray players. The system uses HTML “widgets” to bring an app like experience to the TV set. Developers need only HTML, CSS and Javascript skills.</a:t>
            </a:r>
            <a:endParaRPr lang="en-US" dirty="0"/>
          </a:p>
        </p:txBody>
      </p:sp>
      <p:pic>
        <p:nvPicPr>
          <p:cNvPr id="26626" name="Picture 2" descr="C:\Program Files (x86)\Microsoft Office\MEDIA\CAGCAT10\j030052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952500" cy="819150"/>
          </a:xfrm>
          <a:prstGeom prst="rect">
            <a:avLst/>
          </a:prstGeom>
          <a:noFill/>
          <a:extLst>
            <a:ext uri="{909E8E84-426E-40DD-AFC4-6F175D3DCCD1}">
              <a14:hiddenFill xmlns:a14="http://schemas.microsoft.com/office/drawing/2010/main">
                <a:solidFill>
                  <a:srgbClr val="FFFFFF"/>
                </a:solidFill>
              </a14:hiddenFill>
            </a:ext>
          </a:extLst>
        </p:spPr>
      </p:pic>
      <p:pic>
        <p:nvPicPr>
          <p:cNvPr id="26627" name="Picture 3" descr="C:\Program Files (x86)\Microsoft Office\MEDIA\CAGCAT10\j0299763.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878" y="1752600"/>
            <a:ext cx="456743" cy="375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7966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762000"/>
            <a:ext cx="80010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descr="C:\Program Files (x86)\Microsoft Office\MEDIA\CAGCAT10\j030052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58800" y="609600"/>
            <a:ext cx="1117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7422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588" y="609600"/>
            <a:ext cx="7762412" cy="5859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descr="C:\Program Files (x86)\Microsoft Office\MEDIA\CAGCAT10\j030052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2288" y="609600"/>
            <a:ext cx="1120312" cy="68580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C:\Program Files (x86)\Microsoft Office\MEDIA\CAGCAT10\j0299763.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029" y="1752600"/>
            <a:ext cx="380543" cy="313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3406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7721706"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descr="C:\Program Files (x86)\Microsoft Office\MEDIA\CAGCAT10\j030052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323850"/>
            <a:ext cx="952500"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9680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27808"/>
            <a:ext cx="8229600" cy="5825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descr="C:\Program Files (x86)\Microsoft Office\MEDIA\CAGCAT10\j030052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81000"/>
            <a:ext cx="952500" cy="819150"/>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C:\Program Files (x86)\Microsoft Office\MEDIA\CAGCAT10\j0299763.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478" y="1524000"/>
            <a:ext cx="304343" cy="250447"/>
          </a:xfrm>
          <a:prstGeom prst="rect">
            <a:avLst/>
          </a:prstGeom>
          <a:noFill/>
          <a:extLst>
            <a:ext uri="{909E8E84-426E-40DD-AFC4-6F175D3DCCD1}">
              <a14:hiddenFill xmlns:a14="http://schemas.microsoft.com/office/drawing/2010/main">
                <a:solidFill>
                  <a:srgbClr val="FFFFFF"/>
                </a:solidFill>
              </a14:hiddenFill>
            </a:ext>
          </a:extLst>
        </p:spPr>
      </p:pic>
      <p:pic>
        <p:nvPicPr>
          <p:cNvPr id="2458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21" y="2209800"/>
            <a:ext cx="304800" cy="24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21" y="2893218"/>
            <a:ext cx="304800" cy="24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5594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09" y="685800"/>
            <a:ext cx="8035019"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descr="C:\Program Files (x86)\Microsoft Office\MEDIA\CAGCAT10\j030052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5300" y="457200"/>
            <a:ext cx="952500"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5311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258649"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68998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693860"/>
            <a:ext cx="7772400" cy="5916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03153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Samsung TV App store – Smart Hub</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30760" y="1447800"/>
            <a:ext cx="570803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09427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BADA</a:t>
            </a:r>
            <a:endParaRPr lang="en-US" dirty="0"/>
          </a:p>
        </p:txBody>
      </p:sp>
      <p:sp>
        <p:nvSpPr>
          <p:cNvPr id="3" name="Content Placeholder 2"/>
          <p:cNvSpPr>
            <a:spLocks noGrp="1"/>
          </p:cNvSpPr>
          <p:nvPr>
            <p:ph idx="1"/>
          </p:nvPr>
        </p:nvSpPr>
        <p:spPr/>
        <p:txBody>
          <a:bodyPr>
            <a:normAutofit fontScale="92500" lnSpcReduction="20000"/>
          </a:bodyPr>
          <a:lstStyle/>
          <a:p>
            <a:pPr lvl="1"/>
            <a:r>
              <a:rPr lang="en-US" dirty="0" smtClean="0"/>
              <a:t>Bada (stylized as bada; Korean: </a:t>
            </a:r>
            <a:r>
              <a:rPr lang="ko-KR" altLang="en-US" dirty="0" smtClean="0"/>
              <a:t>바다</a:t>
            </a:r>
            <a:r>
              <a:rPr lang="en-US" altLang="ko-KR" dirty="0" smtClean="0"/>
              <a:t>) </a:t>
            </a:r>
            <a:r>
              <a:rPr lang="en-US" dirty="0" smtClean="0"/>
              <a:t>is an operating system for mobile devices such as smartphones and tablet computers. It is developed by Samsung Electronics. Its name is derived from "</a:t>
            </a:r>
            <a:r>
              <a:rPr lang="ko-KR" altLang="en-US" dirty="0" smtClean="0"/>
              <a:t>바다 </a:t>
            </a:r>
            <a:r>
              <a:rPr lang="en-US" altLang="ko-KR" dirty="0" smtClean="0"/>
              <a:t>(</a:t>
            </a:r>
            <a:r>
              <a:rPr lang="en-US" dirty="0" smtClean="0"/>
              <a:t>bada)", meaning "ocean" or "sea" in Korean. It ranges from mid-range to high-end smartphones.</a:t>
            </a:r>
          </a:p>
          <a:p>
            <a:pPr lvl="1"/>
            <a:endParaRPr lang="en-US" dirty="0" smtClean="0"/>
          </a:p>
          <a:p>
            <a:pPr lvl="1"/>
            <a:r>
              <a:rPr lang="en-US" dirty="0" smtClean="0"/>
              <a:t>To foster adoption of Bada OS, Samsung is reportedly considering releasing the source code under an open-source license, and expanding device support to include Smart TVs. Samsung has announced it will merge Bada into the Tizen project.</a:t>
            </a:r>
          </a:p>
          <a:p>
            <a:pPr lvl="1"/>
            <a:endParaRPr lang="en-US" dirty="0"/>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886" y="3960018"/>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887" y="1585118"/>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3" name="Picture 5" descr="C:\Program Files (x86)\Microsoft Office\MEDIA\CAGCAT10\j030052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52500"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997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SDK</a:t>
            </a:r>
            <a:endParaRPr lang="en-US" dirty="0"/>
          </a:p>
        </p:txBody>
      </p:sp>
      <p:sp>
        <p:nvSpPr>
          <p:cNvPr id="3" name="Content Placeholder 2"/>
          <p:cNvSpPr>
            <a:spLocks noGrp="1"/>
          </p:cNvSpPr>
          <p:nvPr>
            <p:ph idx="1"/>
          </p:nvPr>
        </p:nvSpPr>
        <p:spPr/>
        <p:txBody>
          <a:bodyPr>
            <a:normAutofit/>
          </a:bodyPr>
          <a:lstStyle/>
          <a:p>
            <a:r>
              <a:rPr lang="en-US" sz="2200" dirty="0" smtClean="0"/>
              <a:t>Samsung provides a well equipped SDK and tool set, as well as substantial documentation to give you a solid start-up. Check out www.samsungdforum.com. However, keep in mind that only US developers are currently allowed to submit TV apps into the store. Let’s hope this changes soon In SDK Samsung provides various documents &amp; sample tutorials for creating different apps by using Samsung platform APIs..</a:t>
            </a:r>
          </a:p>
          <a:p>
            <a:endParaRPr lang="en-US"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876800"/>
            <a:ext cx="8834208"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descr="C:\Program Files (x86)\Microsoft Office\MEDIA\CAGCAT10\j030052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52500" cy="8191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600200"/>
            <a:ext cx="487363"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760748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83</TotalTime>
  <Words>761</Words>
  <Application>Microsoft Office PowerPoint</Application>
  <PresentationFormat>On-screen Show (4:3)</PresentationFormat>
  <Paragraphs>61</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Solstice</vt:lpstr>
      <vt:lpstr>SMART TV AND APIs</vt:lpstr>
      <vt:lpstr>Sources of apps</vt:lpstr>
      <vt:lpstr>Samsung Internet@TV </vt:lpstr>
      <vt:lpstr>PowerPoint Presentation</vt:lpstr>
      <vt:lpstr>PowerPoint Presentation</vt:lpstr>
      <vt:lpstr>PowerPoint Presentation</vt:lpstr>
      <vt:lpstr>Samsung TV App store – Smart Hub</vt:lpstr>
      <vt:lpstr>BADA</vt:lpstr>
      <vt:lpstr>SDK</vt:lpstr>
      <vt:lpstr>What TV’s apps are?</vt:lpstr>
      <vt:lpstr>Developers are provided with access to APIs</vt:lpstr>
      <vt:lpstr>Device convergence </vt:lpstr>
      <vt:lpstr>Samsung Smart TV API Reference</vt:lpstr>
      <vt:lpstr>PowerPoint Presentation</vt:lpstr>
      <vt:lpstr>PowerPoint Presentation</vt:lpstr>
      <vt:lpstr>How to build a simple “Hello World” app </vt:lpstr>
      <vt:lpstr>index.html file</vt:lpstr>
      <vt:lpstr>main.css file</vt:lpstr>
      <vt:lpstr>main.js file</vt:lpstr>
      <vt:lpstr>Part of the development API documentation:</vt:lpstr>
      <vt:lpstr>Testing</vt:lpstr>
      <vt:lpstr>Smart TV platforms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VT AND APIs</dc:title>
  <dc:creator>desi</dc:creator>
  <cp:lastModifiedBy>desi</cp:lastModifiedBy>
  <cp:revision>13</cp:revision>
  <dcterms:created xsi:type="dcterms:W3CDTF">2012-02-20T02:04:04Z</dcterms:created>
  <dcterms:modified xsi:type="dcterms:W3CDTF">2013-04-14T14:49:27Z</dcterms:modified>
</cp:coreProperties>
</file>